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594313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1188626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782936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237725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971563" algn="l" defTabSz="1188626" rtl="0" eaLnBrk="1" latinLnBrk="0" hangingPunct="1"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3565876" algn="l" defTabSz="1188626" rtl="0" eaLnBrk="1" latinLnBrk="0" hangingPunct="1"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4160188" algn="l" defTabSz="1188626" rtl="0" eaLnBrk="1" latinLnBrk="0" hangingPunct="1"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4754499" algn="l" defTabSz="1188626" rtl="0" eaLnBrk="1" latinLnBrk="0" hangingPunct="1">
      <a:defRPr sz="42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-2376">
          <p15:clr>
            <a:srgbClr val="A4A3A4"/>
          </p15:clr>
        </p15:guide>
        <p15:guide id="2" orient="horz" pos="15048">
          <p15:clr>
            <a:srgbClr val="A4A3A4"/>
          </p15:clr>
        </p15:guide>
        <p15:guide id="3" orient="horz" pos="-352">
          <p15:clr>
            <a:srgbClr val="A4A3A4"/>
          </p15:clr>
        </p15:guide>
        <p15:guide id="4" orient="horz" pos="14828">
          <p15:clr>
            <a:srgbClr val="A4A3A4"/>
          </p15:clr>
        </p15:guide>
        <p15:guide id="5" orient="horz" pos="-880">
          <p15:clr>
            <a:srgbClr val="A4A3A4"/>
          </p15:clr>
        </p15:guide>
        <p15:guide id="6" orient="horz" pos="15839">
          <p15:clr>
            <a:srgbClr val="A4A3A4"/>
          </p15:clr>
        </p15:guide>
        <p15:guide id="7" pos="-2016">
          <p15:clr>
            <a:srgbClr val="A4A3A4"/>
          </p15:clr>
        </p15:guide>
        <p15:guide id="8" pos="12917">
          <p15:clr>
            <a:srgbClr val="A4A3A4"/>
          </p15:clr>
        </p15:guide>
        <p15:guide id="9" pos="3211">
          <p15:clr>
            <a:srgbClr val="A4A3A4"/>
          </p15:clr>
        </p15:guide>
        <p15:guide id="10" pos="7691">
          <p15:clr>
            <a:srgbClr val="A4A3A4"/>
          </p15:clr>
        </p15:guide>
        <p15:guide id="11" pos="2464">
          <p15:clr>
            <a:srgbClr val="A4A3A4"/>
          </p15:clr>
        </p15:guide>
        <p15:guide id="12" pos="13664">
          <p15:clr>
            <a:srgbClr val="A4A3A4"/>
          </p15:clr>
        </p15:guide>
        <p15:guide id="13" pos="18144">
          <p15:clr>
            <a:srgbClr val="A4A3A4"/>
          </p15:clr>
        </p15:guide>
        <p15:guide id="14" pos="84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6EA"/>
    <a:srgbClr val="FB644B"/>
    <a:srgbClr val="FFEBAB"/>
    <a:srgbClr val="FFFF99"/>
    <a:srgbClr val="0EF244"/>
    <a:srgbClr val="E42D0E"/>
    <a:srgbClr val="FF0066"/>
    <a:srgbClr val="EFE7D3"/>
    <a:srgbClr val="0F5922"/>
    <a:srgbClr val="ED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32787"/>
    <p:restoredTop sz="99903" autoAdjust="0"/>
  </p:normalViewPr>
  <p:slideViewPr>
    <p:cSldViewPr>
      <p:cViewPr>
        <p:scale>
          <a:sx n="21" d="100"/>
          <a:sy n="21" d="100"/>
        </p:scale>
        <p:origin x="-144" y="372"/>
      </p:cViewPr>
      <p:guideLst>
        <p:guide orient="horz" pos="-4536"/>
        <p:guide orient="horz" pos="28728"/>
        <p:guide orient="horz" pos="-672"/>
        <p:guide orient="horz" pos="28308"/>
        <p:guide orient="horz" pos="-1680"/>
        <p:guide orient="horz" pos="30238"/>
        <p:guide pos="-3456"/>
        <p:guide pos="22144"/>
        <p:guide pos="5505"/>
        <p:guide pos="13185"/>
        <p:guide pos="4224"/>
        <p:guide pos="23424"/>
        <p:guide pos="31104"/>
        <p:guide pos="14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715A6-BAE4-4983-B51F-E13005A91BC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720725"/>
            <a:ext cx="4114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8F7D-F8B7-4B48-AAC8-75FBECEF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3232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26464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39696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52928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66160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79392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992624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05856" algn="l" defTabSz="14264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0200" y="720725"/>
            <a:ext cx="4114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8F7D-F8B7-4B48-AAC8-75FBECEFE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23" y="11929269"/>
            <a:ext cx="37308367" cy="8234364"/>
          </a:xfrm>
          <a:prstGeom prst="rect">
            <a:avLst/>
          </a:prstGeom>
        </p:spPr>
        <p:txBody>
          <a:bodyPr lIns="118863" tIns="59431" rIns="118863" bIns="594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8" y="21763832"/>
            <a:ext cx="30725532" cy="9812338"/>
          </a:xfrm>
          <a:prstGeom prst="rect">
            <a:avLst/>
          </a:prstGeom>
        </p:spPr>
        <p:txBody>
          <a:bodyPr lIns="118863" tIns="59431" rIns="118863" bIns="59431"/>
          <a:lstStyle>
            <a:lvl1pPr marL="0" indent="0" algn="ctr">
              <a:buNone/>
              <a:defRPr/>
            </a:lvl1pPr>
            <a:lvl2pPr marL="594313" indent="0" algn="ctr">
              <a:buNone/>
              <a:defRPr/>
            </a:lvl2pPr>
            <a:lvl3pPr marL="1188626" indent="0" algn="ctr">
              <a:buNone/>
              <a:defRPr/>
            </a:lvl3pPr>
            <a:lvl4pPr marL="1782936" indent="0" algn="ctr">
              <a:buNone/>
              <a:defRPr/>
            </a:lvl4pPr>
            <a:lvl5pPr marL="2377250" indent="0" algn="ctr">
              <a:buNone/>
              <a:defRPr/>
            </a:lvl5pPr>
            <a:lvl6pPr marL="2971563" indent="0" algn="ctr">
              <a:buNone/>
              <a:defRPr/>
            </a:lvl6pPr>
            <a:lvl7pPr marL="3565876" indent="0" algn="ctr">
              <a:buNone/>
              <a:defRPr/>
            </a:lvl7pPr>
            <a:lvl8pPr marL="4160188" indent="0" algn="ctr">
              <a:buNone/>
              <a:defRPr/>
            </a:lvl8pPr>
            <a:lvl9pPr marL="47544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90" y="1539082"/>
            <a:ext cx="39501233" cy="6400800"/>
          </a:xfrm>
          <a:prstGeom prst="rect">
            <a:avLst/>
          </a:prstGeom>
        </p:spPr>
        <p:txBody>
          <a:bodyPr lIns="118863" tIns="59431" rIns="118863" bIns="594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990" y="8962236"/>
            <a:ext cx="39501233" cy="25344835"/>
          </a:xfrm>
          <a:prstGeom prst="rect">
            <a:avLst/>
          </a:prstGeom>
        </p:spPr>
        <p:txBody>
          <a:bodyPr vert="eaVert" lIns="118863" tIns="59431" rIns="118863" bIns="5943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70" y="1539086"/>
            <a:ext cx="9874252" cy="32767986"/>
          </a:xfrm>
          <a:prstGeom prst="rect">
            <a:avLst/>
          </a:prstGeom>
        </p:spPr>
        <p:txBody>
          <a:bodyPr vert="eaVert" lIns="118863" tIns="59431" rIns="118863" bIns="594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987" y="1539086"/>
            <a:ext cx="29423783" cy="32767986"/>
          </a:xfrm>
          <a:prstGeom prst="rect">
            <a:avLst/>
          </a:prstGeom>
        </p:spPr>
        <p:txBody>
          <a:bodyPr vert="eaVert" lIns="118863" tIns="59431" rIns="118863" bIns="5943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90" y="1539082"/>
            <a:ext cx="39501233" cy="6400800"/>
          </a:xfrm>
          <a:prstGeom prst="rect">
            <a:avLst/>
          </a:prstGeom>
        </p:spPr>
        <p:txBody>
          <a:bodyPr lIns="118863" tIns="59431" rIns="118863" bIns="594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990" y="8962236"/>
            <a:ext cx="39501233" cy="25344835"/>
          </a:xfrm>
          <a:prstGeom prst="rect">
            <a:avLst/>
          </a:prstGeom>
        </p:spPr>
        <p:txBody>
          <a:bodyPr lIns="118863" tIns="59431" rIns="118863" bIns="5943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4678092"/>
            <a:ext cx="37308367" cy="7628731"/>
          </a:xfrm>
          <a:prstGeom prst="rect">
            <a:avLst/>
          </a:prstGeom>
        </p:spPr>
        <p:txBody>
          <a:bodyPr lIns="118863" tIns="59431" rIns="118863" bIns="59431"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6277035"/>
            <a:ext cx="37308367" cy="8401050"/>
          </a:xfrm>
          <a:prstGeom prst="rect">
            <a:avLst/>
          </a:prstGeom>
        </p:spPr>
        <p:txBody>
          <a:bodyPr lIns="118863" tIns="59431" rIns="118863" bIns="59431" anchor="b"/>
          <a:lstStyle>
            <a:lvl1pPr marL="0" indent="0">
              <a:buNone/>
              <a:defRPr sz="2700"/>
            </a:lvl1pPr>
            <a:lvl2pPr marL="594313" indent="0">
              <a:buNone/>
              <a:defRPr sz="2300"/>
            </a:lvl2pPr>
            <a:lvl3pPr marL="1188626" indent="0">
              <a:buNone/>
              <a:defRPr sz="2000"/>
            </a:lvl3pPr>
            <a:lvl4pPr marL="1782936" indent="0">
              <a:buNone/>
              <a:defRPr sz="1900"/>
            </a:lvl4pPr>
            <a:lvl5pPr marL="2377250" indent="0">
              <a:buNone/>
              <a:defRPr sz="1900"/>
            </a:lvl5pPr>
            <a:lvl6pPr marL="2971563" indent="0">
              <a:buNone/>
              <a:defRPr sz="1900"/>
            </a:lvl6pPr>
            <a:lvl7pPr marL="3565876" indent="0">
              <a:buNone/>
              <a:defRPr sz="1900"/>
            </a:lvl7pPr>
            <a:lvl8pPr marL="4160188" indent="0">
              <a:buNone/>
              <a:defRPr sz="1900"/>
            </a:lvl8pPr>
            <a:lvl9pPr marL="475449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90" y="1539082"/>
            <a:ext cx="39501233" cy="6400800"/>
          </a:xfrm>
          <a:prstGeom prst="rect">
            <a:avLst/>
          </a:prstGeom>
        </p:spPr>
        <p:txBody>
          <a:bodyPr lIns="118863" tIns="59431" rIns="118863" bIns="594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989" y="8962236"/>
            <a:ext cx="19649016" cy="25344835"/>
          </a:xfrm>
          <a:prstGeom prst="rect">
            <a:avLst/>
          </a:prstGeom>
        </p:spPr>
        <p:txBody>
          <a:bodyPr lIns="118863" tIns="59431" rIns="118863" bIns="5943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7203" y="8962236"/>
            <a:ext cx="19649019" cy="25344835"/>
          </a:xfrm>
          <a:prstGeom prst="rect">
            <a:avLst/>
          </a:prstGeom>
        </p:spPr>
        <p:txBody>
          <a:bodyPr lIns="118863" tIns="59431" rIns="118863" bIns="5943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90" y="1539082"/>
            <a:ext cx="39501233" cy="6400800"/>
          </a:xfrm>
          <a:prstGeom prst="rect">
            <a:avLst/>
          </a:prstGeom>
        </p:spPr>
        <p:txBody>
          <a:bodyPr lIns="118863" tIns="59431" rIns="118863" bIns="5943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987" y="8595521"/>
            <a:ext cx="19392900" cy="3583782"/>
          </a:xfrm>
          <a:prstGeom prst="rect">
            <a:avLst/>
          </a:prstGeom>
        </p:spPr>
        <p:txBody>
          <a:bodyPr lIns="118863" tIns="59431" rIns="118863" bIns="59431" anchor="b"/>
          <a:lstStyle>
            <a:lvl1pPr marL="0" indent="0">
              <a:buNone/>
              <a:defRPr sz="3100" b="1"/>
            </a:lvl1pPr>
            <a:lvl2pPr marL="594313" indent="0">
              <a:buNone/>
              <a:defRPr sz="2700" b="1"/>
            </a:lvl2pPr>
            <a:lvl3pPr marL="1188626" indent="0">
              <a:buNone/>
              <a:defRPr sz="2300" b="1"/>
            </a:lvl3pPr>
            <a:lvl4pPr marL="1782936" indent="0">
              <a:buNone/>
              <a:defRPr sz="2000" b="1"/>
            </a:lvl4pPr>
            <a:lvl5pPr marL="2377250" indent="0">
              <a:buNone/>
              <a:defRPr sz="2000" b="1"/>
            </a:lvl5pPr>
            <a:lvl6pPr marL="2971563" indent="0">
              <a:buNone/>
              <a:defRPr sz="2000" b="1"/>
            </a:lvl6pPr>
            <a:lvl7pPr marL="3565876" indent="0">
              <a:buNone/>
              <a:defRPr sz="2000" b="1"/>
            </a:lvl7pPr>
            <a:lvl8pPr marL="4160188" indent="0">
              <a:buNone/>
              <a:defRPr sz="2000" b="1"/>
            </a:lvl8pPr>
            <a:lvl9pPr marL="475449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987" y="12179305"/>
            <a:ext cx="19392900" cy="22127767"/>
          </a:xfrm>
          <a:prstGeom prst="rect">
            <a:avLst/>
          </a:prstGeom>
        </p:spPr>
        <p:txBody>
          <a:bodyPr lIns="118863" tIns="59431" rIns="118863" bIns="59431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9" y="8595521"/>
            <a:ext cx="19399252" cy="3583782"/>
          </a:xfrm>
          <a:prstGeom prst="rect">
            <a:avLst/>
          </a:prstGeom>
        </p:spPr>
        <p:txBody>
          <a:bodyPr lIns="118863" tIns="59431" rIns="118863" bIns="59431" anchor="b"/>
          <a:lstStyle>
            <a:lvl1pPr marL="0" indent="0">
              <a:buNone/>
              <a:defRPr sz="3100" b="1"/>
            </a:lvl1pPr>
            <a:lvl2pPr marL="594313" indent="0">
              <a:buNone/>
              <a:defRPr sz="2700" b="1"/>
            </a:lvl2pPr>
            <a:lvl3pPr marL="1188626" indent="0">
              <a:buNone/>
              <a:defRPr sz="2300" b="1"/>
            </a:lvl3pPr>
            <a:lvl4pPr marL="1782936" indent="0">
              <a:buNone/>
              <a:defRPr sz="2000" b="1"/>
            </a:lvl4pPr>
            <a:lvl5pPr marL="2377250" indent="0">
              <a:buNone/>
              <a:defRPr sz="2000" b="1"/>
            </a:lvl5pPr>
            <a:lvl6pPr marL="2971563" indent="0">
              <a:buNone/>
              <a:defRPr sz="2000" b="1"/>
            </a:lvl6pPr>
            <a:lvl7pPr marL="3565876" indent="0">
              <a:buNone/>
              <a:defRPr sz="2000" b="1"/>
            </a:lvl7pPr>
            <a:lvl8pPr marL="4160188" indent="0">
              <a:buNone/>
              <a:defRPr sz="2000" b="1"/>
            </a:lvl8pPr>
            <a:lvl9pPr marL="475449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9" y="12179305"/>
            <a:ext cx="19399252" cy="22127767"/>
          </a:xfrm>
          <a:prstGeom prst="rect">
            <a:avLst/>
          </a:prstGeom>
        </p:spPr>
        <p:txBody>
          <a:bodyPr lIns="118863" tIns="59431" rIns="118863" bIns="59431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90" y="1539082"/>
            <a:ext cx="39501233" cy="6400800"/>
          </a:xfrm>
          <a:prstGeom prst="rect">
            <a:avLst/>
          </a:prstGeom>
        </p:spPr>
        <p:txBody>
          <a:bodyPr lIns="118863" tIns="59431" rIns="118863" bIns="594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9" y="1527977"/>
            <a:ext cx="14439900" cy="6509147"/>
          </a:xfrm>
          <a:prstGeom prst="rect">
            <a:avLst/>
          </a:prstGeom>
        </p:spPr>
        <p:txBody>
          <a:bodyPr lIns="118863" tIns="59431" rIns="118863" bIns="59431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819" y="1527977"/>
            <a:ext cx="24536400" cy="32779097"/>
          </a:xfrm>
          <a:prstGeom prst="rect">
            <a:avLst/>
          </a:prstGeom>
        </p:spPr>
        <p:txBody>
          <a:bodyPr lIns="118863" tIns="59431" rIns="118863" bIns="59431"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989" y="8037117"/>
            <a:ext cx="14439900" cy="26269950"/>
          </a:xfrm>
          <a:prstGeom prst="rect">
            <a:avLst/>
          </a:prstGeom>
        </p:spPr>
        <p:txBody>
          <a:bodyPr lIns="118863" tIns="59431" rIns="118863" bIns="59431"/>
          <a:lstStyle>
            <a:lvl1pPr marL="0" indent="0">
              <a:buNone/>
              <a:defRPr sz="1900"/>
            </a:lvl1pPr>
            <a:lvl2pPr marL="594313" indent="0">
              <a:buNone/>
              <a:defRPr sz="1600"/>
            </a:lvl2pPr>
            <a:lvl3pPr marL="1188626" indent="0">
              <a:buNone/>
              <a:defRPr sz="1200"/>
            </a:lvl3pPr>
            <a:lvl4pPr marL="1782936" indent="0">
              <a:buNone/>
              <a:defRPr sz="1100"/>
            </a:lvl4pPr>
            <a:lvl5pPr marL="2377250" indent="0">
              <a:buNone/>
              <a:defRPr sz="1100"/>
            </a:lvl5pPr>
            <a:lvl6pPr marL="2971563" indent="0">
              <a:buNone/>
              <a:defRPr sz="1100"/>
            </a:lvl6pPr>
            <a:lvl7pPr marL="3565876" indent="0">
              <a:buNone/>
              <a:defRPr sz="1100"/>
            </a:lvl7pPr>
            <a:lvl8pPr marL="4160188" indent="0">
              <a:buNone/>
              <a:defRPr sz="1100"/>
            </a:lvl8pPr>
            <a:lvl9pPr marL="475449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9" y="26883921"/>
            <a:ext cx="26335567" cy="3172619"/>
          </a:xfrm>
          <a:prstGeom prst="rect">
            <a:avLst/>
          </a:prstGeom>
        </p:spPr>
        <p:txBody>
          <a:bodyPr lIns="118863" tIns="59431" rIns="118863" bIns="59431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9" y="3430992"/>
            <a:ext cx="26335567" cy="23044545"/>
          </a:xfrm>
          <a:prstGeom prst="rect">
            <a:avLst/>
          </a:prstGeom>
        </p:spPr>
        <p:txBody>
          <a:bodyPr lIns="118863" tIns="59431" rIns="118863" bIns="59431"/>
          <a:lstStyle>
            <a:lvl1pPr marL="0" indent="0">
              <a:buNone/>
              <a:defRPr sz="4200"/>
            </a:lvl1pPr>
            <a:lvl2pPr marL="594313" indent="0">
              <a:buNone/>
              <a:defRPr sz="3600"/>
            </a:lvl2pPr>
            <a:lvl3pPr marL="1188626" indent="0">
              <a:buNone/>
              <a:defRPr sz="3100"/>
            </a:lvl3pPr>
            <a:lvl4pPr marL="1782936" indent="0">
              <a:buNone/>
              <a:defRPr sz="2700"/>
            </a:lvl4pPr>
            <a:lvl5pPr marL="2377250" indent="0">
              <a:buNone/>
              <a:defRPr sz="2700"/>
            </a:lvl5pPr>
            <a:lvl6pPr marL="2971563" indent="0">
              <a:buNone/>
              <a:defRPr sz="2700"/>
            </a:lvl6pPr>
            <a:lvl7pPr marL="3565876" indent="0">
              <a:buNone/>
              <a:defRPr sz="2700"/>
            </a:lvl7pPr>
            <a:lvl8pPr marL="4160188" indent="0">
              <a:buNone/>
              <a:defRPr sz="2700"/>
            </a:lvl8pPr>
            <a:lvl9pPr marL="475449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9" y="30056541"/>
            <a:ext cx="26335567" cy="4508895"/>
          </a:xfrm>
          <a:prstGeom prst="rect">
            <a:avLst/>
          </a:prstGeom>
        </p:spPr>
        <p:txBody>
          <a:bodyPr lIns="118863" tIns="59431" rIns="118863" bIns="59431"/>
          <a:lstStyle>
            <a:lvl1pPr marL="0" indent="0">
              <a:buNone/>
              <a:defRPr sz="1900"/>
            </a:lvl1pPr>
            <a:lvl2pPr marL="594313" indent="0">
              <a:buNone/>
              <a:defRPr sz="1600"/>
            </a:lvl2pPr>
            <a:lvl3pPr marL="1188626" indent="0">
              <a:buNone/>
              <a:defRPr sz="1200"/>
            </a:lvl3pPr>
            <a:lvl4pPr marL="1782936" indent="0">
              <a:buNone/>
              <a:defRPr sz="1100"/>
            </a:lvl4pPr>
            <a:lvl5pPr marL="2377250" indent="0">
              <a:buNone/>
              <a:defRPr sz="1100"/>
            </a:lvl5pPr>
            <a:lvl6pPr marL="2971563" indent="0">
              <a:buNone/>
              <a:defRPr sz="1100"/>
            </a:lvl6pPr>
            <a:lvl7pPr marL="3565876" indent="0">
              <a:buNone/>
              <a:defRPr sz="1100"/>
            </a:lvl7pPr>
            <a:lvl8pPr marL="4160188" indent="0">
              <a:buNone/>
              <a:defRPr sz="1100"/>
            </a:lvl8pPr>
            <a:lvl9pPr marL="475449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2pPr>
      <a:lvl3pPr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3pPr>
      <a:lvl4pPr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4pPr>
      <a:lvl5pPr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5pPr>
      <a:lvl6pPr marL="594313"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6pPr>
      <a:lvl7pPr marL="1188626"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7pPr>
      <a:lvl8pPr marL="1782936"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8pPr>
      <a:lvl9pPr marL="2377250" algn="ctr" defTabSz="3454442" rtl="0" fontAlgn="base">
        <a:spcBef>
          <a:spcPct val="0"/>
        </a:spcBef>
        <a:spcAft>
          <a:spcPct val="0"/>
        </a:spcAft>
        <a:defRPr sz="16700">
          <a:solidFill>
            <a:schemeClr val="tx2"/>
          </a:solidFill>
          <a:latin typeface="Times" pitchFamily="1" charset="0"/>
        </a:defRPr>
      </a:lvl9pPr>
    </p:titleStyle>
    <p:bodyStyle>
      <a:lvl1pPr marL="1295931" indent="-1295931" algn="l" defTabSz="3454442" rtl="0" fontAlgn="base">
        <a:spcBef>
          <a:spcPct val="20000"/>
        </a:spcBef>
        <a:spcAft>
          <a:spcPct val="0"/>
        </a:spcAft>
        <a:buChar char="•"/>
        <a:defRPr sz="12000">
          <a:solidFill>
            <a:schemeClr val="tx1"/>
          </a:solidFill>
          <a:latin typeface="+mn-lt"/>
          <a:ea typeface="+mn-ea"/>
          <a:cs typeface="+mn-cs"/>
        </a:defRPr>
      </a:lvl1pPr>
      <a:lvl2pPr marL="2808540" indent="-1081319" algn="l" defTabSz="3454442" rtl="0" fontAlgn="base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2pPr>
      <a:lvl3pPr marL="4319083" indent="-864642" algn="l" defTabSz="3454442" rtl="0" fontAlgn="base">
        <a:spcBef>
          <a:spcPct val="20000"/>
        </a:spcBef>
        <a:spcAft>
          <a:spcPct val="0"/>
        </a:spcAft>
        <a:buChar char="•"/>
        <a:defRPr sz="9000">
          <a:solidFill>
            <a:schemeClr val="tx1"/>
          </a:solidFill>
          <a:latin typeface="+mn-lt"/>
        </a:defRPr>
      </a:lvl3pPr>
      <a:lvl4pPr marL="6046304" indent="-866706" algn="l" defTabSz="3454442" rtl="0" fontAlgn="base">
        <a:spcBef>
          <a:spcPct val="20000"/>
        </a:spcBef>
        <a:spcAft>
          <a:spcPct val="0"/>
        </a:spcAft>
        <a:buChar char="–"/>
        <a:defRPr sz="7500">
          <a:solidFill>
            <a:schemeClr val="tx1"/>
          </a:solidFill>
          <a:latin typeface="+mn-lt"/>
        </a:defRPr>
      </a:lvl4pPr>
      <a:lvl5pPr marL="7771461" indent="-862579" algn="l" defTabSz="3454442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5pPr>
      <a:lvl6pPr marL="8365773" indent="-862579" algn="l" defTabSz="3454442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6pPr>
      <a:lvl7pPr marL="8960085" indent="-862579" algn="l" defTabSz="3454442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7pPr>
      <a:lvl8pPr marL="9554398" indent="-862579" algn="l" defTabSz="3454442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8pPr>
      <a:lvl9pPr marL="10148711" indent="-862579" algn="l" defTabSz="3454442" rtl="0" fontAlgn="base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13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626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36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250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563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76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0188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499" algn="l" defTabSz="11886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43891200" cy="3772896"/>
          </a:xfrm>
          <a:prstGeom prst="rect">
            <a:avLst/>
          </a:prstGeom>
          <a:gradFill flip="none" rotWithShape="1">
            <a:gsLst>
              <a:gs pos="0">
                <a:srgbClr val="FFEBAB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endParaRPr lang="en-US" sz="9400" b="1" dirty="0">
              <a:solidFill>
                <a:srgbClr val="C00000"/>
              </a:solidFill>
              <a:latin typeface="Arial" charset="0"/>
            </a:endParaRPr>
          </a:p>
          <a:p>
            <a:pPr algn="ctr" defTabSz="775908">
              <a:spcBef>
                <a:spcPct val="50000"/>
              </a:spcBef>
            </a:pPr>
            <a:endParaRPr lang="en-US" sz="9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3"/>
            <a:ext cx="43891200" cy="138762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r>
              <a:rPr lang="en-US" sz="8000" b="1" dirty="0" err="1">
                <a:solidFill>
                  <a:schemeClr val="bg1"/>
                </a:solidFill>
                <a:latin typeface="Arial" charset="0"/>
              </a:rPr>
              <a:t>Rehospitalization</a:t>
            </a:r>
            <a:r>
              <a:rPr lang="en-US" sz="8000" b="1" dirty="0">
                <a:solidFill>
                  <a:schemeClr val="bg1"/>
                </a:solidFill>
                <a:latin typeface="Arial" charset="0"/>
              </a:rPr>
              <a:t> Analytics: Modeling and Reducing the Risks of </a:t>
            </a:r>
            <a:r>
              <a:rPr lang="en-US" sz="8000" b="1" dirty="0" err="1">
                <a:solidFill>
                  <a:schemeClr val="bg1"/>
                </a:solidFill>
                <a:latin typeface="Arial" charset="0"/>
              </a:rPr>
              <a:t>Rehospitalization</a:t>
            </a:r>
            <a:endParaRPr lang="en-US" sz="8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614058" y="1401966"/>
            <a:ext cx="34485943" cy="2584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ts val="1800"/>
              </a:spcBef>
            </a:pPr>
            <a:r>
              <a:rPr lang="en-US" sz="6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PI: </a:t>
            </a:r>
            <a:r>
              <a:rPr lang="en-US" sz="66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Chandan</a:t>
            </a:r>
            <a:r>
              <a:rPr lang="en-US" sz="6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K. Reddy, Dept. of Computer Science, Wayne State Univ.</a:t>
            </a:r>
            <a:endParaRPr lang="en-US" sz="6600" b="1" i="1" dirty="0" smtClean="0">
              <a:solidFill>
                <a:schemeClr val="accent6"/>
              </a:solidFill>
              <a:latin typeface="Arial" charset="0"/>
            </a:endParaRPr>
          </a:p>
          <a:p>
            <a:pPr algn="ctr" defTabSz="775908">
              <a:spcBef>
                <a:spcPts val="1800"/>
              </a:spcBef>
            </a:pPr>
            <a:r>
              <a:rPr lang="en-US" sz="6000" b="1" i="1" dirty="0" smtClean="0">
                <a:solidFill>
                  <a:schemeClr val="accent6"/>
                </a:solidFill>
                <a:latin typeface="Arial" charset="0"/>
              </a:rPr>
              <a:t>NSF </a:t>
            </a:r>
            <a:r>
              <a:rPr lang="en-US" sz="6000" b="1" i="1" dirty="0">
                <a:solidFill>
                  <a:schemeClr val="accent6"/>
                </a:solidFill>
                <a:latin typeface="Arial" charset="0"/>
              </a:rPr>
              <a:t>Award #1231742 (10/01/2012 – 09/30/2015</a:t>
            </a:r>
            <a:r>
              <a:rPr lang="en-US" sz="6000" b="1" i="1" dirty="0" smtClean="0">
                <a:solidFill>
                  <a:schemeClr val="accent6"/>
                </a:solidFill>
                <a:latin typeface="Arial" charset="0"/>
              </a:rPr>
              <a:t>)</a:t>
            </a:r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defTabSz="775908">
              <a:lnSpc>
                <a:spcPct val="40000"/>
              </a:lnSpc>
              <a:spcBef>
                <a:spcPct val="50000"/>
              </a:spcBef>
            </a:pPr>
            <a:endParaRPr lang="en-US" sz="1200" b="1" i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269" name="Picture 221" descr="http://t3.gstatic.com/images?q=tbn:ANd9GcQTPllimkQ1Boh1uD1ZTvVujVNJ_zYCOCw825hKO2sIfg4xKE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295401"/>
            <a:ext cx="4038374" cy="2477495"/>
          </a:xfrm>
          <a:prstGeom prst="rect">
            <a:avLst/>
          </a:prstGeom>
          <a:noFill/>
        </p:spPr>
      </p:pic>
      <p:pic>
        <p:nvPicPr>
          <p:cNvPr id="42" name="Picture 2" descr="http://www.henryford.com/images/2011_template/logo_hom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r="7250" b="9214"/>
          <a:stretch/>
        </p:blipFill>
        <p:spPr bwMode="auto">
          <a:xfrm>
            <a:off x="38328599" y="1274970"/>
            <a:ext cx="5562601" cy="25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utoShape 123"/>
          <p:cNvSpPr>
            <a:spLocks noChangeArrowheads="1"/>
          </p:cNvSpPr>
          <p:nvPr/>
        </p:nvSpPr>
        <p:spPr bwMode="auto">
          <a:xfrm>
            <a:off x="545842" y="4572000"/>
            <a:ext cx="10503158" cy="33396383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635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8863" tIns="59431" rIns="118863" bIns="59431" anchor="ctr"/>
          <a:lstStyle/>
          <a:p>
            <a:endParaRPr lang="en-US" sz="3700" dirty="0"/>
          </a:p>
          <a:p>
            <a:endParaRPr lang="en-US" sz="3700" dirty="0"/>
          </a:p>
        </p:txBody>
      </p:sp>
      <p:sp>
        <p:nvSpPr>
          <p:cNvPr id="52" name="Rectangle 112"/>
          <p:cNvSpPr>
            <a:spLocks noChangeArrowheads="1"/>
          </p:cNvSpPr>
          <p:nvPr/>
        </p:nvSpPr>
        <p:spPr bwMode="auto">
          <a:xfrm>
            <a:off x="1203646" y="4876800"/>
            <a:ext cx="7641771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497377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PROBLEM MOTIVATION</a:t>
            </a:r>
          </a:p>
        </p:txBody>
      </p:sp>
      <p:sp>
        <p:nvSpPr>
          <p:cNvPr id="55" name="Rectangle 112"/>
          <p:cNvSpPr>
            <a:spLocks noChangeArrowheads="1"/>
          </p:cNvSpPr>
          <p:nvPr/>
        </p:nvSpPr>
        <p:spPr bwMode="auto">
          <a:xfrm>
            <a:off x="1197429" y="16768570"/>
            <a:ext cx="7641771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 PROJECT GOALS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Rectangle 112"/>
          <p:cNvSpPr>
            <a:spLocks noChangeArrowheads="1"/>
          </p:cNvSpPr>
          <p:nvPr/>
        </p:nvSpPr>
        <p:spPr bwMode="auto">
          <a:xfrm>
            <a:off x="838200" y="27969970"/>
            <a:ext cx="9525000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defTabSz="775908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 REHOSPITALIZATION CYCLE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89400"/>
            <a:ext cx="10266647" cy="791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893736" y="5943600"/>
            <a:ext cx="9926664" cy="10418231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Hospitalizations account for more than 30% of the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itchFamily="34" charset="0"/>
              </a:rPr>
              <a:t>2 trillion annual cost </a:t>
            </a:r>
            <a:r>
              <a:rPr lang="en-US" dirty="0">
                <a:latin typeface="+mj-lt"/>
                <a:cs typeface="Arial" pitchFamily="34" charset="0"/>
              </a:rPr>
              <a:t>of healthcare in the US</a:t>
            </a:r>
            <a:r>
              <a:rPr lang="en-US" dirty="0" smtClean="0">
                <a:latin typeface="+mj-lt"/>
                <a:cs typeface="Arial" pitchFamily="34" charset="0"/>
              </a:rPr>
              <a:t>.</a:t>
            </a:r>
          </a:p>
          <a:p>
            <a:pPr algn="just"/>
            <a:r>
              <a:rPr lang="en-US" dirty="0" smtClean="0">
                <a:latin typeface="+mj-lt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As </a:t>
            </a:r>
            <a:r>
              <a:rPr lang="en-US" dirty="0">
                <a:latin typeface="+mj-lt"/>
                <a:cs typeface="Arial" pitchFamily="34" charset="0"/>
              </a:rPr>
              <a:t>many as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itchFamily="34" charset="0"/>
              </a:rPr>
              <a:t>20% of all hospital admissions occur within 30 days of a previous discharge</a:t>
            </a:r>
            <a:r>
              <a:rPr lang="en-US" dirty="0">
                <a:latin typeface="+mj-lt"/>
                <a:cs typeface="Arial" pitchFamily="34" charset="0"/>
              </a:rPr>
              <a:t>. Such </a:t>
            </a:r>
            <a:r>
              <a:rPr lang="en-US" dirty="0" err="1">
                <a:latin typeface="+mj-lt"/>
                <a:cs typeface="Arial" pitchFamily="34" charset="0"/>
              </a:rPr>
              <a:t>rehospitalizations</a:t>
            </a:r>
            <a:r>
              <a:rPr lang="en-US" dirty="0">
                <a:latin typeface="+mj-lt"/>
                <a:cs typeface="Arial" pitchFamily="34" charset="0"/>
              </a:rPr>
              <a:t> are not only expensive but are also potentially harmful, and most importantly, they are often preventable. 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Identifying </a:t>
            </a:r>
            <a:r>
              <a:rPr lang="en-US" dirty="0">
                <a:latin typeface="+mj-lt"/>
                <a:cs typeface="Arial" pitchFamily="34" charset="0"/>
              </a:rPr>
              <a:t>patients at </a:t>
            </a:r>
            <a:r>
              <a:rPr lang="en-US" dirty="0" smtClean="0">
                <a:latin typeface="+mj-lt"/>
                <a:cs typeface="Arial" pitchFamily="34" charset="0"/>
              </a:rPr>
              <a:t>the risk </a:t>
            </a:r>
            <a:r>
              <a:rPr lang="en-US" dirty="0">
                <a:latin typeface="+mj-lt"/>
                <a:cs typeface="Arial" pitchFamily="34" charset="0"/>
              </a:rPr>
              <a:t>of </a:t>
            </a:r>
            <a:r>
              <a:rPr lang="en-US" dirty="0" err="1">
                <a:latin typeface="+mj-lt"/>
                <a:cs typeface="Arial" pitchFamily="34" charset="0"/>
              </a:rPr>
              <a:t>rehospitalization</a:t>
            </a:r>
            <a:r>
              <a:rPr lang="en-US" dirty="0">
                <a:latin typeface="+mj-lt"/>
                <a:cs typeface="Arial" pitchFamily="34" charset="0"/>
              </a:rPr>
              <a:t> can guide efficient resource utilization and is a cost-effective measure that can save millions of healthcare dollars each </a:t>
            </a:r>
            <a:r>
              <a:rPr lang="en-US" dirty="0" smtClean="0">
                <a:latin typeface="+mj-lt"/>
                <a:cs typeface="Arial" pitchFamily="34" charset="0"/>
              </a:rPr>
              <a:t>year.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8200" y="17983200"/>
            <a:ext cx="9982200" cy="9125569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Build novel computational models to effectively predict </a:t>
            </a:r>
            <a:r>
              <a:rPr lang="en-US" dirty="0" smtClean="0">
                <a:latin typeface="+mj-lt"/>
                <a:cs typeface="Arial" pitchFamily="34" charset="0"/>
              </a:rPr>
              <a:t>the </a:t>
            </a:r>
            <a:r>
              <a:rPr lang="en-US" dirty="0" err="1" smtClean="0">
                <a:latin typeface="+mj-lt"/>
                <a:cs typeface="Arial" pitchFamily="34" charset="0"/>
              </a:rPr>
              <a:t>rehospitalization</a:t>
            </a:r>
            <a:r>
              <a:rPr lang="en-US" dirty="0" smtClean="0">
                <a:latin typeface="+mj-lt"/>
                <a:cs typeface="Arial" pitchFamily="34" charset="0"/>
              </a:rPr>
              <a:t> risk using </a:t>
            </a:r>
            <a:r>
              <a:rPr lang="en-US" dirty="0">
                <a:latin typeface="+mj-lt"/>
                <a:cs typeface="Arial" pitchFamily="34" charset="0"/>
              </a:rPr>
              <a:t>patients’ electronic health records. 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 Integrating multiple heterogeneous clinical data sources about the patients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Knowledge </a:t>
            </a:r>
            <a:r>
              <a:rPr lang="en-US" dirty="0">
                <a:latin typeface="+mj-lt"/>
                <a:cs typeface="Arial" pitchFamily="34" charset="0"/>
              </a:rPr>
              <a:t>transfer between </a:t>
            </a:r>
            <a:r>
              <a:rPr lang="en-US" dirty="0" smtClean="0">
                <a:latin typeface="+mj-lt"/>
                <a:cs typeface="Arial" pitchFamily="34" charset="0"/>
              </a:rPr>
              <a:t>healthcare datasets with </a:t>
            </a:r>
            <a:r>
              <a:rPr lang="en-US" dirty="0">
                <a:latin typeface="+mj-lt"/>
                <a:cs typeface="Arial" pitchFamily="34" charset="0"/>
              </a:rPr>
              <a:t>different population </a:t>
            </a:r>
            <a:r>
              <a:rPr lang="en-US" dirty="0" smtClean="0">
                <a:latin typeface="+mj-lt"/>
                <a:cs typeface="Arial" pitchFamily="34" charset="0"/>
              </a:rPr>
              <a:t>groups.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﻿</a:t>
            </a:r>
            <a:r>
              <a:rPr lang="en-US" dirty="0" smtClean="0">
                <a:latin typeface="+mj-lt"/>
                <a:cs typeface="Arial" pitchFamily="34" charset="0"/>
              </a:rPr>
              <a:t>Develop </a:t>
            </a:r>
            <a:r>
              <a:rPr lang="en-US" dirty="0">
                <a:latin typeface="+mj-lt"/>
                <a:cs typeface="Arial" pitchFamily="34" charset="0"/>
              </a:rPr>
              <a:t>new methods that can extract the overall significant and population-specific risk factors effectively even in the presence of several correlations in the data</a:t>
            </a:r>
            <a:r>
              <a:rPr lang="en-US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65" name="AutoShape 123"/>
          <p:cNvSpPr>
            <a:spLocks noChangeArrowheads="1"/>
          </p:cNvSpPr>
          <p:nvPr/>
        </p:nvSpPr>
        <p:spPr bwMode="auto">
          <a:xfrm>
            <a:off x="22631400" y="4525817"/>
            <a:ext cx="9817358" cy="33396383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635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8863" tIns="59431" rIns="118863" bIns="59431" anchor="ctr"/>
          <a:lstStyle/>
          <a:p>
            <a:endParaRPr lang="en-US" sz="3700" dirty="0"/>
          </a:p>
          <a:p>
            <a:endParaRPr lang="en-US" sz="3700" dirty="0"/>
          </a:p>
        </p:txBody>
      </p:sp>
      <p:sp>
        <p:nvSpPr>
          <p:cNvPr id="66" name="AutoShape 123"/>
          <p:cNvSpPr>
            <a:spLocks noChangeArrowheads="1"/>
          </p:cNvSpPr>
          <p:nvPr/>
        </p:nvSpPr>
        <p:spPr bwMode="auto">
          <a:xfrm>
            <a:off x="11811000" y="4543597"/>
            <a:ext cx="10129209" cy="33332883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635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8863" tIns="59431" rIns="118863" bIns="59431" anchor="ctr"/>
          <a:lstStyle/>
          <a:p>
            <a:endParaRPr lang="en-US" sz="3700" dirty="0"/>
          </a:p>
          <a:p>
            <a:endParaRPr lang="en-US" sz="3700" dirty="0"/>
          </a:p>
        </p:txBody>
      </p:sp>
      <p:sp>
        <p:nvSpPr>
          <p:cNvPr id="67" name="TextBox 66"/>
          <p:cNvSpPr txBox="1"/>
          <p:nvPr/>
        </p:nvSpPr>
        <p:spPr>
          <a:xfrm>
            <a:off x="25178657" y="11254740"/>
            <a:ext cx="5943600" cy="766354"/>
          </a:xfrm>
          <a:prstGeom prst="rect">
            <a:avLst/>
          </a:prstGeom>
          <a:noFill/>
        </p:spPr>
        <p:txBody>
          <a:bodyPr wrap="square" lIns="118863" tIns="59431" rIns="118863" bIns="59431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2039600" y="6019800"/>
            <a:ext cx="9672009" cy="12424324"/>
          </a:xfrm>
          <a:prstGeom prst="rect">
            <a:avLst/>
          </a:prstGeom>
          <a:noFill/>
        </p:spPr>
        <p:txBody>
          <a:bodyPr wrap="square" lIns="142646" tIns="71323" rIns="142646" bIns="71323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 Commonly </a:t>
            </a:r>
            <a:r>
              <a:rPr lang="en-US" dirty="0">
                <a:cs typeface="Arial" pitchFamily="34" charset="0"/>
              </a:rPr>
              <a:t>used </a:t>
            </a:r>
            <a:r>
              <a:rPr lang="en-US" dirty="0" smtClean="0">
                <a:cs typeface="Arial" pitchFamily="34" charset="0"/>
              </a:rPr>
              <a:t>models </a:t>
            </a:r>
            <a:r>
              <a:rPr lang="en-US" dirty="0">
                <a:cs typeface="Arial" pitchFamily="34" charset="0"/>
              </a:rPr>
              <a:t>such as linear and logistic regression cannot </a:t>
            </a:r>
            <a:r>
              <a:rPr lang="en-US" dirty="0" smtClean="0">
                <a:cs typeface="Arial" pitchFamily="34" charset="0"/>
              </a:rPr>
              <a:t>handle </a:t>
            </a:r>
            <a:r>
              <a:rPr lang="en-US" dirty="0">
                <a:cs typeface="Arial" pitchFamily="34" charset="0"/>
              </a:rPr>
              <a:t>non-negative outcome </a:t>
            </a:r>
            <a:r>
              <a:rPr lang="en-US" dirty="0" smtClean="0">
                <a:cs typeface="Arial" pitchFamily="34" charset="0"/>
              </a:rPr>
              <a:t>variables and </a:t>
            </a:r>
            <a:r>
              <a:rPr lang="en-US" dirty="0">
                <a:cs typeface="Arial" pitchFamily="34" charset="0"/>
              </a:rPr>
              <a:t>censoring </a:t>
            </a:r>
            <a:r>
              <a:rPr lang="en-US" dirty="0" smtClean="0">
                <a:cs typeface="Arial" pitchFamily="34" charset="0"/>
              </a:rPr>
              <a:t>directly.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 Cox </a:t>
            </a:r>
            <a:r>
              <a:rPr lang="en-US" dirty="0">
                <a:cs typeface="Arial" pitchFamily="34" charset="0"/>
              </a:rPr>
              <a:t>regression is one of the most popular and widely used survival regression </a:t>
            </a:r>
            <a:r>
              <a:rPr lang="en-US" dirty="0" smtClean="0">
                <a:cs typeface="Arial" pitchFamily="34" charset="0"/>
              </a:rPr>
              <a:t>methods which can </a:t>
            </a:r>
            <a:r>
              <a:rPr lang="en-US" dirty="0">
                <a:cs typeface="Arial" pitchFamily="34" charset="0"/>
              </a:rPr>
              <a:t>predict hazard probabilities at any particular time without retraining the model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 Survival analysis deals with the prediction of  time to event. Survival time is usually measured till the occurrence of an event of interest such as heart failure readmission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 Regularized Cox Regression helps in building robust survival regression models with more generalizability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</p:txBody>
      </p:sp>
      <p:sp>
        <p:nvSpPr>
          <p:cNvPr id="71" name="Rectangle 112"/>
          <p:cNvSpPr>
            <a:spLocks noChangeArrowheads="1"/>
          </p:cNvSpPr>
          <p:nvPr/>
        </p:nvSpPr>
        <p:spPr bwMode="auto">
          <a:xfrm>
            <a:off x="12246525" y="18905622"/>
            <a:ext cx="8838359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OUR CONTRIBUTIONS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3" name="Rectangle 112"/>
          <p:cNvSpPr>
            <a:spLocks noChangeArrowheads="1"/>
          </p:cNvSpPr>
          <p:nvPr/>
        </p:nvSpPr>
        <p:spPr bwMode="auto">
          <a:xfrm>
            <a:off x="12417975" y="27892744"/>
            <a:ext cx="8534400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 FRAMEWORK FLOWCHART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25" y="29219502"/>
            <a:ext cx="9601200" cy="8270898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2039601" y="20078681"/>
            <a:ext cx="9672008" cy="7346011"/>
          </a:xfrm>
          <a:prstGeom prst="rect">
            <a:avLst/>
          </a:prstGeom>
          <a:noFill/>
        </p:spPr>
        <p:txBody>
          <a:bodyPr wrap="square" lIns="142646" tIns="71323" rIns="142646" bIns="71323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Kernel </a:t>
            </a:r>
            <a:r>
              <a:rPr lang="en-US" sz="4400" b="1" u="sng" dirty="0">
                <a:solidFill>
                  <a:srgbClr val="FF0000"/>
                </a:solidFill>
              </a:rPr>
              <a:t>elastic net (KEN-COX)</a:t>
            </a:r>
          </a:p>
          <a:p>
            <a:pPr marL="713232" indent="-713232">
              <a:buFont typeface="Arial" panose="020B0604020202020204" pitchFamily="34" charset="0"/>
              <a:buChar char="•"/>
            </a:pPr>
            <a:r>
              <a:rPr lang="en-US" dirty="0" smtClean="0"/>
              <a:t>Can capture correlation more effectively than the elastic net.</a:t>
            </a:r>
          </a:p>
          <a:p>
            <a:endParaRPr lang="en-US" sz="2000" dirty="0" smtClean="0"/>
          </a:p>
          <a:p>
            <a:r>
              <a:rPr lang="en-US" sz="4400" b="1" u="sng" dirty="0" err="1">
                <a:solidFill>
                  <a:srgbClr val="FF0000"/>
                </a:solidFill>
              </a:rPr>
              <a:t>Octogonal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Shrinkange</a:t>
            </a:r>
            <a:r>
              <a:rPr lang="en-US" sz="4400" b="1" u="sng" dirty="0">
                <a:solidFill>
                  <a:srgbClr val="FF0000"/>
                </a:solidFill>
              </a:rPr>
              <a:t> Clustering (OSCAR-COX)</a:t>
            </a:r>
          </a:p>
          <a:p>
            <a:pPr marL="713232" indent="-713232">
              <a:buFont typeface="Arial" panose="020B0604020202020204" pitchFamily="34" charset="0"/>
              <a:buChar char="•"/>
            </a:pPr>
            <a:r>
              <a:rPr lang="en-US" dirty="0" smtClean="0"/>
              <a:t>To handle grouped </a:t>
            </a:r>
            <a:r>
              <a:rPr lang="en-US" dirty="0" err="1" smtClean="0"/>
              <a:t>sparsity</a:t>
            </a:r>
            <a:r>
              <a:rPr lang="en-US" dirty="0" smtClean="0"/>
              <a:t> in the EHR.</a:t>
            </a:r>
          </a:p>
          <a:p>
            <a:endParaRPr lang="en-US" sz="2000" dirty="0" smtClean="0"/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Active Regularized Cox Regression</a:t>
            </a:r>
          </a:p>
          <a:p>
            <a:pPr marL="713232" indent="-713232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An  active learning based survival prediction algorithm using model discriminative gradient based sampling.</a:t>
            </a:r>
            <a:endParaRPr lang="en-US" dirty="0"/>
          </a:p>
        </p:txBody>
      </p:sp>
      <p:sp>
        <p:nvSpPr>
          <p:cNvPr id="85" name="AutoShape 123"/>
          <p:cNvSpPr>
            <a:spLocks noChangeArrowheads="1"/>
          </p:cNvSpPr>
          <p:nvPr/>
        </p:nvSpPr>
        <p:spPr bwMode="auto">
          <a:xfrm>
            <a:off x="33223200" y="4502437"/>
            <a:ext cx="10129209" cy="33396383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635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8863" tIns="59431" rIns="118863" bIns="59431" anchor="ctr"/>
          <a:lstStyle/>
          <a:p>
            <a:endParaRPr lang="en-US" sz="3700" dirty="0"/>
          </a:p>
          <a:p>
            <a:endParaRPr lang="en-US" sz="3700" dirty="0"/>
          </a:p>
        </p:txBody>
      </p:sp>
      <p:sp>
        <p:nvSpPr>
          <p:cNvPr id="86" name="Rectangle 112"/>
          <p:cNvSpPr>
            <a:spLocks noChangeArrowheads="1"/>
          </p:cNvSpPr>
          <p:nvPr/>
        </p:nvSpPr>
        <p:spPr bwMode="auto">
          <a:xfrm>
            <a:off x="33832800" y="4922520"/>
            <a:ext cx="7217229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PROJECT TEAM 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" name="Rectangle 112"/>
          <p:cNvSpPr>
            <a:spLocks noChangeArrowheads="1"/>
          </p:cNvSpPr>
          <p:nvPr/>
        </p:nvSpPr>
        <p:spPr bwMode="auto">
          <a:xfrm>
            <a:off x="33868973" y="23855170"/>
            <a:ext cx="8534401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 SELECTED PUBLICATIONS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8" name="Rectangle 112"/>
          <p:cNvSpPr>
            <a:spLocks noChangeArrowheads="1"/>
          </p:cNvSpPr>
          <p:nvPr/>
        </p:nvSpPr>
        <p:spPr bwMode="auto">
          <a:xfrm>
            <a:off x="33716573" y="36118002"/>
            <a:ext cx="3733800" cy="83899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9682" tIns="49682" rIns="49682" bIns="49682">
            <a:spAutoFit/>
          </a:bodyPr>
          <a:lstStyle/>
          <a:p>
            <a:pPr algn="ctr" defTabSz="497377">
              <a:spcBef>
                <a:spcPct val="50000"/>
              </a:spcBef>
            </a:pPr>
            <a:r>
              <a:rPr lang="en-US" sz="4800" dirty="0" smtClean="0">
                <a:solidFill>
                  <a:schemeClr val="bg1"/>
                </a:solidFill>
                <a:latin typeface="Arial" charset="0"/>
              </a:rPr>
              <a:t>CONTACT</a:t>
            </a:r>
          </a:p>
        </p:txBody>
      </p:sp>
      <p:sp>
        <p:nvSpPr>
          <p:cNvPr id="89" name="TextBox 88"/>
          <p:cNvSpPr txBox="1"/>
          <p:nvPr/>
        </p:nvSpPr>
        <p:spPr>
          <a:xfrm rot="10800000" flipV="1">
            <a:off x="37685903" y="36112108"/>
            <a:ext cx="5637611" cy="692492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reddy@cs.wayne.edu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451800" y="25055727"/>
            <a:ext cx="9670699" cy="10910673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B.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Vinzamuri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K. Reddy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"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Cox Regression with Correlation based Regularization for Electronic Health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Records",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IEEE 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International Conference on Data Mining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(ICDM),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757-766, 2013.</a:t>
            </a: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Padhukasahasram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K. Reddy,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Li,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Lanfear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"Joint Impact of Clinical and Behavioral Variables on the Risk of Unplanned Readmission and Death after a Heart Failure Hospitalization",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PLoS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ONE,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10(6), </a:t>
            </a:r>
            <a:r>
              <a:rPr lang="en-US" sz="3200" dirty="0" smtClean="0"/>
              <a:t>e0129553,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June 2015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Vinzamuri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Li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K. Reddy, "Active Learning Based Survival Regression for Censored Data", In Proceedings of the ACM Conference on Information and Knowledge Management (CIKM),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241-250, November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2014.</a:t>
            </a: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Y.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Li,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Vinzamuri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K. Reddy, "Constrained Elastic Net based Knowledge Transfer for Healthcare Information Exchange", Data Mining and Knowledge Discovery (DMKD),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29(4): 1094-1112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July 2015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1" name="Rectangle 112"/>
          <p:cNvSpPr>
            <a:spLocks noChangeArrowheads="1"/>
          </p:cNvSpPr>
          <p:nvPr/>
        </p:nvSpPr>
        <p:spPr bwMode="auto">
          <a:xfrm>
            <a:off x="33868974" y="14554200"/>
            <a:ext cx="7751055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 OUTREACH ACTIVITIES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638836" y="19667077"/>
            <a:ext cx="9337964" cy="3954923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Special issue on Intelligent Systems for Healthcare </a:t>
            </a:r>
            <a:r>
              <a:rPr lang="en-US" dirty="0">
                <a:latin typeface="+mj-lt"/>
                <a:cs typeface="Arial" pitchFamily="34" charset="0"/>
              </a:rPr>
              <a:t>in the ACM Transactions on Intelligent Systems and </a:t>
            </a:r>
            <a:r>
              <a:rPr lang="en-US" dirty="0" smtClean="0">
                <a:latin typeface="+mj-lt"/>
                <a:cs typeface="Arial" pitchFamily="34" charset="0"/>
              </a:rPr>
              <a:t>Technology, 2014.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TUTORIAL: “Big Data Analytics for Healthcare”@ KDD2013 and  SDM2013</a:t>
            </a:r>
            <a:r>
              <a:rPr lang="en-US" dirty="0">
                <a:latin typeface="+mj-lt"/>
                <a:cs typeface="Arial" pitchFamily="34" charset="0"/>
              </a:rPr>
              <a:t>. </a:t>
            </a:r>
            <a:endParaRPr lang="en-US" sz="3400" dirty="0" smtClean="0">
              <a:latin typeface="+mj-lt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451800" y="5943600"/>
            <a:ext cx="10439400" cy="8325350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/>
            <a:r>
              <a:rPr lang="en-US" altLang="en-US" b="1" u="sng" dirty="0" smtClean="0">
                <a:latin typeface="Times New Roman" pitchFamily="18" charset="0"/>
                <a:cs typeface="Arial" charset="0"/>
              </a:rPr>
              <a:t>Principal Investigator: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K. Reddy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b="1" u="sng" dirty="0" smtClean="0">
                <a:latin typeface="Times New Roman" pitchFamily="18" charset="0"/>
                <a:cs typeface="Arial" charset="0"/>
              </a:rPr>
              <a:t>Collaborators</a:t>
            </a:r>
            <a:r>
              <a:rPr lang="en-US" altLang="en-US" b="1" u="sng" dirty="0">
                <a:latin typeface="Times New Roman" pitchFamily="18" charset="0"/>
                <a:cs typeface="Arial" charset="0"/>
              </a:rPr>
              <a:t>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David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Lanfear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Badri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Padhukasahasram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(Henry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Ford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Health System)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b="1" u="sng" dirty="0" smtClean="0">
                <a:latin typeface="Times New Roman" pitchFamily="18" charset="0"/>
                <a:cs typeface="Arial" charset="0"/>
              </a:rPr>
              <a:t>Graduate Students: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Bhanu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Vinzamuri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Mahtab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 Yan Li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Martin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Alther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altLang="en-US" b="1" u="sng" dirty="0" smtClean="0">
                <a:latin typeface="Times New Roman" pitchFamily="18" charset="0"/>
                <a:cs typeface="Arial" charset="0"/>
              </a:rPr>
              <a:t>Project URL: </a:t>
            </a:r>
            <a:endParaRPr lang="en-US" altLang="en-US" b="1" u="sng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altLang="en-US" sz="38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http://www.cs.wayne.edu/~reddy/projects/health</a:t>
            </a:r>
            <a:r>
              <a:rPr lang="en-US" altLang="en-US" sz="3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/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3965957" y="37040403"/>
            <a:ext cx="875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latin typeface="Times New Roman" pitchFamily="18" charset="0"/>
                <a:cs typeface="Arial" charset="0"/>
              </a:rPr>
              <a:t>http://www.cs.wayne.edu</a:t>
            </a:r>
            <a:r>
              <a:rPr lang="en-US" altLang="en-US" sz="4800" b="1" dirty="0" smtClean="0">
                <a:latin typeface="Times New Roman" pitchFamily="18" charset="0"/>
                <a:cs typeface="Arial" charset="0"/>
              </a:rPr>
              <a:t>/~reddy</a:t>
            </a:r>
            <a:endParaRPr lang="en-US" sz="4800" b="1" dirty="0"/>
          </a:p>
        </p:txBody>
      </p:sp>
      <p:sp>
        <p:nvSpPr>
          <p:cNvPr id="96" name="Rectangle 112"/>
          <p:cNvSpPr>
            <a:spLocks noChangeArrowheads="1"/>
          </p:cNvSpPr>
          <p:nvPr/>
        </p:nvSpPr>
        <p:spPr bwMode="auto">
          <a:xfrm>
            <a:off x="12381583" y="4887228"/>
            <a:ext cx="8878217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TIME-TO-EVENT PREDICTION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4101" y="15800725"/>
            <a:ext cx="65464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cs typeface="Arial" pitchFamily="34" charset="0"/>
              </a:rPr>
              <a:t>Editors: </a:t>
            </a:r>
            <a:r>
              <a:rPr lang="en-US" sz="4400" dirty="0" err="1">
                <a:cs typeface="Arial" pitchFamily="34" charset="0"/>
              </a:rPr>
              <a:t>Chandan</a:t>
            </a:r>
            <a:r>
              <a:rPr lang="en-US" sz="4400" dirty="0">
                <a:cs typeface="Arial" pitchFamily="34" charset="0"/>
              </a:rPr>
              <a:t> K. Reddy and </a:t>
            </a:r>
            <a:r>
              <a:rPr lang="en-US" sz="4400" dirty="0" err="1">
                <a:cs typeface="Arial" pitchFamily="34" charset="0"/>
              </a:rPr>
              <a:t>Charu</a:t>
            </a:r>
            <a:r>
              <a:rPr lang="en-US" sz="4400" dirty="0">
                <a:cs typeface="Arial" pitchFamily="34" charset="0"/>
              </a:rPr>
              <a:t> Aggarwal</a:t>
            </a:r>
          </a:p>
          <a:p>
            <a:pPr algn="just"/>
            <a:r>
              <a:rPr lang="en-US" sz="4400" dirty="0" smtClean="0">
                <a:cs typeface="Arial" pitchFamily="34" charset="0"/>
              </a:rPr>
              <a:t>Healthcare Data Analytics </a:t>
            </a:r>
          </a:p>
          <a:p>
            <a:pPr algn="just"/>
            <a:r>
              <a:rPr lang="en-US" sz="4400" dirty="0" smtClean="0">
                <a:cs typeface="Arial" pitchFamily="34" charset="0"/>
              </a:rPr>
              <a:t>760 pages, 21 chapters</a:t>
            </a:r>
            <a:endParaRPr lang="en-US" sz="4400" dirty="0">
              <a:cs typeface="Arial" pitchFamily="34" charset="0"/>
            </a:endParaRPr>
          </a:p>
          <a:p>
            <a:pPr algn="just"/>
            <a:r>
              <a:rPr lang="en-US" sz="4400" dirty="0" smtClean="0">
                <a:cs typeface="Arial" pitchFamily="34" charset="0"/>
              </a:rPr>
              <a:t>CRC </a:t>
            </a:r>
            <a:r>
              <a:rPr lang="en-US" sz="4400" dirty="0">
                <a:cs typeface="Arial" pitchFamily="34" charset="0"/>
              </a:rPr>
              <a:t>Press, </a:t>
            </a:r>
            <a:r>
              <a:rPr lang="en-US" sz="4400" dirty="0" smtClean="0">
                <a:cs typeface="Arial" pitchFamily="34" charset="0"/>
              </a:rPr>
              <a:t>June 2015.</a:t>
            </a:r>
            <a:endParaRPr lang="en-US" sz="4400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0" y="15718002"/>
            <a:ext cx="2337327" cy="37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112"/>
          <p:cNvSpPr>
            <a:spLocks noChangeArrowheads="1"/>
          </p:cNvSpPr>
          <p:nvPr/>
        </p:nvSpPr>
        <p:spPr bwMode="auto">
          <a:xfrm>
            <a:off x="23719193" y="4904899"/>
            <a:ext cx="7641771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497377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KNOWLEDGE TRANSFER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936200" y="6031802"/>
            <a:ext cx="9372600" cy="12264890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</a:rPr>
              <a:t>347 million </a:t>
            </a:r>
            <a:r>
              <a:rPr lang="en-US" sz="4400" dirty="0"/>
              <a:t>people worldwide have diabetes. </a:t>
            </a:r>
            <a:r>
              <a:rPr lang="en-US" sz="4400" kern="0" dirty="0">
                <a:solidFill>
                  <a:srgbClr val="FF0000"/>
                </a:solidFill>
              </a:rPr>
              <a:t>25.8 million </a:t>
            </a:r>
            <a:r>
              <a:rPr lang="en-US" sz="4400" kern="0" dirty="0" smtClean="0">
                <a:solidFill>
                  <a:srgbClr val="000000"/>
                </a:solidFill>
              </a:rPr>
              <a:t>Americans </a:t>
            </a:r>
            <a:r>
              <a:rPr lang="en-US" sz="4400" kern="0" dirty="0">
                <a:solidFill>
                  <a:srgbClr val="000000"/>
                </a:solidFill>
              </a:rPr>
              <a:t>have diabetes</a:t>
            </a:r>
            <a:r>
              <a:rPr lang="en-US" sz="4400" kern="0" dirty="0" smtClean="0">
                <a:solidFill>
                  <a:srgbClr val="000000"/>
                </a:solidFill>
              </a:rPr>
              <a:t>. </a:t>
            </a:r>
            <a:r>
              <a:rPr lang="en-US" sz="4400" dirty="0" smtClean="0">
                <a:solidFill>
                  <a:srgbClr val="000000"/>
                </a:solidFill>
              </a:rPr>
              <a:t>Total </a:t>
            </a:r>
            <a:r>
              <a:rPr lang="en-US" sz="4400" dirty="0">
                <a:solidFill>
                  <a:srgbClr val="000000"/>
                </a:solidFill>
              </a:rPr>
              <a:t>costs of diagnosed diabetes in U.S. is </a:t>
            </a:r>
            <a:r>
              <a:rPr lang="en-US" sz="4400" dirty="0">
                <a:solidFill>
                  <a:srgbClr val="FF0000"/>
                </a:solidFill>
              </a:rPr>
              <a:t>$245 billion </a:t>
            </a:r>
            <a:r>
              <a:rPr lang="en-US" sz="4400" dirty="0">
                <a:solidFill>
                  <a:srgbClr val="000000"/>
                </a:solidFill>
              </a:rPr>
              <a:t>in 2012.</a:t>
            </a:r>
          </a:p>
          <a:p>
            <a:pPr algn="just"/>
            <a:endParaRPr lang="en-US" sz="4400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400" dirty="0" smtClean="0">
                <a:latin typeface="+mj-lt"/>
                <a:cs typeface="Arial" pitchFamily="34" charset="0"/>
              </a:rPr>
              <a:t>Early and accurate detection of diabetes is a complex problem since the local data is not sufficient and global data contains multiple population groups.</a:t>
            </a:r>
          </a:p>
          <a:p>
            <a:pPr algn="just">
              <a:buFont typeface="Arial" pitchFamily="34" charset="0"/>
              <a:buChar char="•"/>
            </a:pPr>
            <a:endParaRPr lang="en-US" sz="4400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400" dirty="0">
                <a:latin typeface="+mj-lt"/>
                <a:cs typeface="Arial" pitchFamily="34" charset="0"/>
              </a:rPr>
              <a:t> </a:t>
            </a:r>
            <a:r>
              <a:rPr lang="en-US" sz="4400" dirty="0" smtClean="0">
                <a:latin typeface="+mj-lt"/>
                <a:cs typeface="Arial" pitchFamily="34" charset="0"/>
              </a:rPr>
              <a:t>Developed new transfer learning method based on constrained elastic net.</a:t>
            </a:r>
          </a:p>
          <a:p>
            <a:pPr algn="just">
              <a:buFont typeface="Arial" pitchFamily="34" charset="0"/>
              <a:buChar char="•"/>
            </a:pPr>
            <a:endParaRPr lang="en-US" sz="4400" dirty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400" dirty="0" smtClean="0">
                <a:latin typeface="+mj-lt"/>
                <a:cs typeface="Arial" pitchFamily="34" charset="0"/>
              </a:rPr>
              <a:t> The proposed model can transfer the useful knowledge from different population groups data and make accurate predictions in the presence of limited amounts of health data. 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99" name="Rectangle 112"/>
          <p:cNvSpPr>
            <a:spLocks noChangeArrowheads="1"/>
          </p:cNvSpPr>
          <p:nvPr/>
        </p:nvSpPr>
        <p:spPr bwMode="auto">
          <a:xfrm>
            <a:off x="23393400" y="18368770"/>
            <a:ext cx="8534400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    FRAMEWORK FLOWCHART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485" y="19406468"/>
            <a:ext cx="8906029" cy="977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tangle 112"/>
          <p:cNvSpPr>
            <a:spLocks noChangeArrowheads="1"/>
          </p:cNvSpPr>
          <p:nvPr/>
        </p:nvSpPr>
        <p:spPr bwMode="auto">
          <a:xfrm>
            <a:off x="23012400" y="29337000"/>
            <a:ext cx="8991600" cy="83363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  <a:bevelB w="13335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504" tIns="77504" rIns="77504" bIns="77504">
            <a:spAutoFit/>
          </a:bodyPr>
          <a:lstStyle/>
          <a:p>
            <a:pPr algn="ctr" defTabSz="775908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PRESERVING PATIENT PRIVACY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915418" y="30493082"/>
            <a:ext cx="9490364" cy="7094244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400" dirty="0"/>
              <a:t> </a:t>
            </a:r>
            <a:r>
              <a:rPr lang="en-US" sz="4400" dirty="0" smtClean="0"/>
              <a:t>Hospitals </a:t>
            </a:r>
            <a:r>
              <a:rPr lang="en-US" sz="4400" dirty="0"/>
              <a:t>are EXTREMELY cautious and concerned about patient </a:t>
            </a:r>
            <a:r>
              <a:rPr lang="en-US" sz="4400" dirty="0" smtClean="0"/>
              <a:t>privacy.</a:t>
            </a:r>
            <a:r>
              <a:rPr lang="en-US" sz="4400" dirty="0" smtClean="0">
                <a:latin typeface="+mj-lt"/>
                <a:cs typeface="Arial" pitchFamily="34" charset="0"/>
              </a:rPr>
              <a:t> </a:t>
            </a:r>
          </a:p>
          <a:p>
            <a:pPr algn="just"/>
            <a:endParaRPr lang="en-US" sz="3000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400" dirty="0">
                <a:cs typeface="Arial" pitchFamily="34" charset="0"/>
              </a:rPr>
              <a:t> Data collected from </a:t>
            </a:r>
            <a:r>
              <a:rPr lang="en-US" sz="4400" dirty="0" smtClean="0">
                <a:cs typeface="Arial" pitchFamily="34" charset="0"/>
              </a:rPr>
              <a:t>different Healthcare </a:t>
            </a:r>
            <a:r>
              <a:rPr lang="en-US" sz="4400" dirty="0">
                <a:cs typeface="Arial" pitchFamily="34" charset="0"/>
              </a:rPr>
              <a:t>facilities is not only distributed across multiple locations but also has different data distribution</a:t>
            </a:r>
            <a:r>
              <a:rPr lang="en-US" sz="4400" dirty="0" smtClean="0">
                <a:cs typeface="Arial" pitchFamily="34" charset="0"/>
              </a:rPr>
              <a:t>.</a:t>
            </a:r>
          </a:p>
          <a:p>
            <a:pPr algn="just"/>
            <a:endParaRPr lang="en-US" sz="3000" dirty="0" smtClean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4400" dirty="0" smtClean="0">
                <a:latin typeface="+mj-lt"/>
                <a:cs typeface="Arial" pitchFamily="34" charset="0"/>
              </a:rPr>
              <a:t>Developed accurate predictive models without revealing the actual patient information from other facilities.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19579</TotalTime>
  <Words>765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Harvard Medical School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 for scientific poster</dc:title>
  <dc:creator>Beth Beighlie</dc:creator>
  <cp:keywords>poster template, scientific poster, research poster</cp:keywords>
  <cp:lastModifiedBy>Reddy</cp:lastModifiedBy>
  <cp:revision>707</cp:revision>
  <cp:lastPrinted>2014-07-31T04:24:57Z</cp:lastPrinted>
  <dcterms:created xsi:type="dcterms:W3CDTF">2000-07-07T15:10:51Z</dcterms:created>
  <dcterms:modified xsi:type="dcterms:W3CDTF">2015-06-10T15:10:32Z</dcterms:modified>
</cp:coreProperties>
</file>